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N" sz="6000" dirty="0">
                <a:solidFill>
                  <a:srgbClr val="FF0000"/>
                </a:solidFill>
              </a:rPr>
              <a:t>INORGANIC  IRRITANTS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IN" sz="3600" dirty="0">
                <a:solidFill>
                  <a:srgbClr val="FF0000"/>
                </a:solidFill>
              </a:rPr>
              <a:t>DEPARTMENT  OF  FORENSIC  MEDICINE  AND  TOXICOLOOGY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DF8A43B-366C-4812-AE03-B3032BBA2EA7}"/>
              </a:ext>
            </a:extLst>
          </p:cNvPr>
          <p:cNvSpPr txBox="1"/>
          <p:nvPr/>
        </p:nvSpPr>
        <p:spPr>
          <a:xfrm>
            <a:off x="1447800" y="5486400"/>
            <a:ext cx="563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Dr. SANJU. S</a:t>
            </a:r>
            <a:endParaRPr lang="en-IN" sz="18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8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Asst.Professor</a:t>
            </a:r>
            <a:endParaRPr lang="en-IN" sz="18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8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Dept.of</a:t>
            </a:r>
            <a:r>
              <a:rPr lang="en-US" sz="1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Forensic Medicine &amp; Toxicology</a:t>
            </a:r>
            <a:endParaRPr lang="en-IN" sz="18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00B050"/>
                </a:solidFill>
              </a:rPr>
              <a:t>                  CHLORINE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b="1" dirty="0">
                <a:solidFill>
                  <a:srgbClr val="00B050"/>
                </a:solidFill>
              </a:rPr>
              <a:t>Greenish  yellow  gas</a:t>
            </a:r>
            <a:r>
              <a:rPr lang="en-IN" dirty="0">
                <a:solidFill>
                  <a:srgbClr val="00B050"/>
                </a:solidFill>
              </a:rPr>
              <a:t> </a:t>
            </a:r>
            <a:r>
              <a:rPr lang="en-IN" dirty="0"/>
              <a:t> with  unpleasant  irritating  odour.</a:t>
            </a:r>
          </a:p>
          <a:p>
            <a:pPr>
              <a:buNone/>
            </a:pPr>
            <a:r>
              <a:rPr lang="en-IN" dirty="0"/>
              <a:t>Used in  laboratories, bleaching powder  &amp;  chemical  works.</a:t>
            </a:r>
          </a:p>
          <a:p>
            <a:pPr>
              <a:buNone/>
            </a:pPr>
            <a:r>
              <a:rPr lang="en-IN" dirty="0"/>
              <a:t>Oxidising  agent.</a:t>
            </a:r>
          </a:p>
          <a:p>
            <a:pPr>
              <a:buNone/>
            </a:pPr>
            <a:r>
              <a:rPr lang="en-IN" dirty="0"/>
              <a:t>On inhalation  it  is  </a:t>
            </a:r>
            <a:r>
              <a:rPr lang="en-IN" b="1" dirty="0"/>
              <a:t>an  irritant  &amp;  suffocative.</a:t>
            </a:r>
          </a:p>
          <a:p>
            <a:pPr>
              <a:buNone/>
            </a:pPr>
            <a:r>
              <a:rPr lang="en-IN" b="1" dirty="0"/>
              <a:t>RESPIRATORY  AFFECTION.</a:t>
            </a:r>
          </a:p>
          <a:p>
            <a:pPr>
              <a:buNone/>
            </a:pPr>
            <a:r>
              <a:rPr lang="en-IN" b="1" dirty="0"/>
              <a:t>C/c – anaemia ,cachexia ,dental caries  &amp; progressive  wasting.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IRRITANT  MECHANICAL POISON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/>
              <a:t>Eg :</a:t>
            </a:r>
            <a:r>
              <a:rPr lang="en-IN" b="1" dirty="0"/>
              <a:t>POWDERED  GLASS </a:t>
            </a:r>
            <a:r>
              <a:rPr lang="en-IN" dirty="0"/>
              <a:t>,diamond  powder ,nails pins ,needles ,chopped  animals ,&amp; vegetable  hair.</a:t>
            </a:r>
          </a:p>
          <a:p>
            <a:pPr>
              <a:buNone/>
            </a:pPr>
            <a:r>
              <a:rPr lang="en-IN" b="1" dirty="0"/>
              <a:t>	No absorption , only  local action.                   Act mechanically.</a:t>
            </a:r>
          </a:p>
          <a:p>
            <a:pPr>
              <a:buNone/>
            </a:pPr>
            <a:r>
              <a:rPr lang="en-IN" dirty="0"/>
              <a:t> Death  result  from shock  due  to  perforation  of stomach  &amp;  intestine.</a:t>
            </a:r>
          </a:p>
          <a:p>
            <a:pPr>
              <a:buNone/>
            </a:pPr>
            <a:r>
              <a:rPr lang="en-IN" dirty="0"/>
              <a:t> Burning  pain ,nausea,vomiting,constipation, rarely  diarrhoea.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Treatment  &amp;  pm appearance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b="1" dirty="0"/>
              <a:t>TREATMENT</a:t>
            </a:r>
          </a:p>
          <a:p>
            <a:pPr>
              <a:buNone/>
            </a:pPr>
            <a:r>
              <a:rPr lang="en-IN" dirty="0"/>
              <a:t>          Give  bulky  food &amp; later  emetics  &amp;           	purgatives.</a:t>
            </a:r>
          </a:p>
          <a:p>
            <a:pPr>
              <a:buNone/>
            </a:pPr>
            <a:r>
              <a:rPr lang="en-IN" b="1" dirty="0"/>
              <a:t>POSTMORTEM  APPEARANCE</a:t>
            </a:r>
          </a:p>
          <a:p>
            <a:pPr>
              <a:buNone/>
            </a:pPr>
            <a:r>
              <a:rPr lang="en-IN" b="1" dirty="0"/>
              <a:t>      erosions  </a:t>
            </a:r>
          </a:p>
          <a:p>
            <a:pPr>
              <a:buNone/>
            </a:pPr>
            <a:r>
              <a:rPr lang="en-IN" b="1" dirty="0"/>
              <a:t>      sticky  mass in  mucosa  of  	stomach.</a:t>
            </a:r>
          </a:p>
          <a:p>
            <a:pPr>
              <a:buNone/>
            </a:pPr>
            <a:r>
              <a:rPr lang="en-IN" b="1" dirty="0"/>
              <a:t>      glass  particles  in  stomach  &amp;   intestines.</a:t>
            </a:r>
          </a:p>
          <a:p>
            <a:pPr>
              <a:buNone/>
            </a:pPr>
            <a:r>
              <a:rPr lang="en-IN" b="1" dirty="0"/>
              <a:t>      MUCOSA  OF  GIT – congested.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6600" dirty="0">
                <a:solidFill>
                  <a:srgbClr val="FFFF00"/>
                </a:solidFill>
              </a:rPr>
              <a:t>PHOSP</a:t>
            </a:r>
            <a:r>
              <a:rPr lang="en-IN" sz="6600" dirty="0">
                <a:solidFill>
                  <a:schemeClr val="bg1"/>
                </a:solidFill>
              </a:rPr>
              <a:t>HORUS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TRAIT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WHITE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000" b="1" dirty="0"/>
                        <a:t>COLOUR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WHITE  OR  YELLOW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REDDISH  BROWN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000" b="1" dirty="0"/>
                        <a:t>APPEARANCE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Translucent</a:t>
                      </a:r>
                      <a:r>
                        <a:rPr lang="en-IN" baseline="0" dirty="0"/>
                        <a:t>  waxy  cylinders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Amorphous  solid  mass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000" b="1" dirty="0"/>
                        <a:t>SMELL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garlicky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odourless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000" b="1" dirty="0"/>
                        <a:t>TASTE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garlicky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Tasteless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000" b="1" dirty="0"/>
                        <a:t>LUMINOSITY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Luminous  in  dark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Non - luminous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000" b="1" dirty="0"/>
                        <a:t>EXPOSURE</a:t>
                      </a:r>
                      <a:r>
                        <a:rPr lang="en-IN" sz="2000" b="1" baseline="0" dirty="0"/>
                        <a:t>  TO  AIR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Oxidises  &amp;  emits  white  fumes.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Non –oxidised , non  fuming ,non – inflammable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000" b="1" dirty="0"/>
                        <a:t>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Fertilizers ,insecticide, rodenticide ,incendiary  bombs , smoke  screens ,fire works</a:t>
                      </a:r>
                      <a:r>
                        <a:rPr lang="en-IN" baseline="0" dirty="0"/>
                        <a:t> ,gun powder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On  sides  of  match  box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000" b="1" dirty="0"/>
                        <a:t>TOXICITY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Highly  toxic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Non  toxic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5400" dirty="0"/>
              <a:t>Acute   poisoning-heart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/>
              <a:t>FULMINANT</a:t>
            </a:r>
            <a:r>
              <a:rPr lang="en-IN" dirty="0"/>
              <a:t> – more  </a:t>
            </a:r>
            <a:r>
              <a:rPr lang="en-IN" b="1" dirty="0"/>
              <a:t>than  one  gram.12 hrs  </a:t>
            </a:r>
            <a:r>
              <a:rPr lang="en-IN" dirty="0"/>
              <a:t>due  to  shock  and  cardiovascular  collapse.</a:t>
            </a:r>
          </a:p>
          <a:p>
            <a:r>
              <a:rPr lang="en-IN" b="1" dirty="0"/>
              <a:t>a/c -1</a:t>
            </a:r>
            <a:r>
              <a:rPr lang="en-IN" b="1" baseline="30000" dirty="0"/>
              <a:t>st</a:t>
            </a:r>
            <a:r>
              <a:rPr lang="en-IN" b="1" dirty="0"/>
              <a:t> </a:t>
            </a:r>
            <a:r>
              <a:rPr lang="en-IN" dirty="0"/>
              <a:t>–within  few mints'  to  few  hrs &amp;  last  from  8hrs  to  3 days.</a:t>
            </a:r>
          </a:p>
          <a:p>
            <a:pPr>
              <a:buNone/>
            </a:pPr>
            <a:r>
              <a:rPr lang="en-IN" b="1" dirty="0"/>
              <a:t>            breath  &amp; excreta – garlic –like  odour.</a:t>
            </a:r>
          </a:p>
          <a:p>
            <a:pPr>
              <a:buNone/>
            </a:pPr>
            <a:r>
              <a:rPr lang="en-IN" b="1" dirty="0"/>
              <a:t>             vomit &amp; faeces  -  luminescent.</a:t>
            </a:r>
          </a:p>
          <a:p>
            <a:pPr>
              <a:buNone/>
            </a:pPr>
            <a:r>
              <a:rPr lang="en-IN" dirty="0"/>
              <a:t>   skin  contact  produces  2</a:t>
            </a:r>
            <a:r>
              <a:rPr lang="en-IN" baseline="30000" dirty="0"/>
              <a:t>nd</a:t>
            </a:r>
            <a:r>
              <a:rPr lang="en-IN" dirty="0"/>
              <a:t>  &amp;  3</a:t>
            </a:r>
            <a:r>
              <a:rPr lang="en-IN" baseline="30000" dirty="0"/>
              <a:t>rd</a:t>
            </a:r>
            <a:r>
              <a:rPr lang="en-IN" dirty="0"/>
              <a:t>  degree  burns.</a:t>
            </a:r>
          </a:p>
          <a:p>
            <a:pPr>
              <a:buNone/>
            </a:pPr>
            <a:r>
              <a:rPr lang="en-IN" b="1" dirty="0"/>
              <a:t>		2</a:t>
            </a:r>
            <a:r>
              <a:rPr lang="en-IN" b="1" baseline="30000" dirty="0"/>
              <a:t>nd</a:t>
            </a:r>
            <a:r>
              <a:rPr lang="en-IN" b="1" dirty="0"/>
              <a:t> </a:t>
            </a:r>
            <a:r>
              <a:rPr lang="en-IN" dirty="0"/>
              <a:t>– symptom  free for  2  -  3 days.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5400" dirty="0"/>
              <a:t>a/c poisoning  cont..........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IN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IN" b="1" baseline="30000" dirty="0"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IN" b="1" dirty="0">
                <a:latin typeface="Times New Roman" pitchFamily="18" charset="0"/>
                <a:cs typeface="Times New Roman" pitchFamily="18" charset="0"/>
              </a:rPr>
              <a:t>SYSTEMIC TOXICITY.</a:t>
            </a:r>
          </a:p>
          <a:p>
            <a:pPr algn="just">
              <a:buNone/>
            </a:pPr>
            <a:r>
              <a:rPr lang="en-IN" b="1" dirty="0">
                <a:latin typeface="Times New Roman" pitchFamily="18" charset="0"/>
                <a:cs typeface="Times New Roman" pitchFamily="18" charset="0"/>
              </a:rPr>
              <a:t>          HEPATIC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– liver  tenderness &amp;  enlargement,</a:t>
            </a:r>
          </a:p>
          <a:p>
            <a:pPr algn="just">
              <a:buNone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Jaundice , &amp; pruritis.</a:t>
            </a:r>
          </a:p>
          <a:p>
            <a:pPr algn="just">
              <a:buNone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		 </a:t>
            </a:r>
            <a:r>
              <a:rPr lang="en-IN" b="1" dirty="0">
                <a:latin typeface="Times New Roman" pitchFamily="18" charset="0"/>
                <a:cs typeface="Times New Roman" pitchFamily="18" charset="0"/>
              </a:rPr>
              <a:t>HAEMORRHAGES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– occur  in  the  skin ,mucous  membrane &amp; viscera due  to  injury  of  blood  vessels  &amp;  inhibition  of  blood clotting.</a:t>
            </a:r>
          </a:p>
          <a:p>
            <a:pPr algn="just">
              <a:buNone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IN" b="1" dirty="0">
                <a:latin typeface="Times New Roman" pitchFamily="18" charset="0"/>
                <a:cs typeface="Times New Roman" pitchFamily="18" charset="0"/>
              </a:rPr>
              <a:t>RENAL  DAMAGE 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- oliguria ,hematuria, casts,albuminuria  &amp;  sometimes  anuria.</a:t>
            </a:r>
          </a:p>
          <a:p>
            <a:pPr algn="just">
              <a:buNone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IN" b="1" dirty="0">
                <a:latin typeface="Times New Roman" pitchFamily="18" charset="0"/>
                <a:cs typeface="Times New Roman" pitchFamily="18" charset="0"/>
              </a:rPr>
              <a:t>CNS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-  convulsions ,delirium  &amp;  coma.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Liver of  phosphorus  &amp; acute  yellow  atrophy.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sz="2000" dirty="0"/>
                        <a:t>TRAIT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PHOSPHORUS  POISONING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ACUTE  YELLOW  ATROPHY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000" b="1" dirty="0"/>
                        <a:t>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Enlarged  at   first</a:t>
                      </a:r>
                      <a:r>
                        <a:rPr lang="en-IN" sz="2000" baseline="0" dirty="0"/>
                        <a:t> ,later  contracted.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Smaller, irregular  with  wrinkled  capsule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000" b="1" dirty="0"/>
                        <a:t>COLOUR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Marbled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Bright  yellow then deep  red.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000" b="1" dirty="0"/>
                        <a:t>CONSISTENCY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Soft, greasy and  friable.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Very soft  and  </a:t>
                      </a:r>
                      <a:r>
                        <a:rPr lang="en-IN" sz="2000" dirty="0" err="1"/>
                        <a:t>flaby</a:t>
                      </a:r>
                      <a:endParaRPr lang="en-IN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000" b="1" dirty="0"/>
                        <a:t>STRUCTURE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Fatty  degeneration  of  liver  with  some  cellular  necrosis small  haemorrhages.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Disintegration  &amp;</a:t>
                      </a:r>
                      <a:r>
                        <a:rPr lang="en-IN" sz="2000" baseline="0" dirty="0"/>
                        <a:t>  necrosis  of  cells. supporting  connective  tissue  is  not  damaged.</a:t>
                      </a:r>
                      <a:endParaRPr lang="en-IN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Phossy  jaw (GLASS JAW) – chronic phosphorus poisoning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b="1" dirty="0"/>
              <a:t>Necrosis  of  lower jaw in  the  region  of  a  decayed  tooth.</a:t>
            </a:r>
          </a:p>
          <a:p>
            <a:pPr marL="633222" indent="-514350">
              <a:buFont typeface="Wingdings" pitchFamily="2" charset="2"/>
              <a:buChar char="ü"/>
            </a:pPr>
            <a:r>
              <a:rPr lang="en-IN" b="1" dirty="0"/>
              <a:t>Toothache ,Swelling  of  jaw, loosening  of  teeth.</a:t>
            </a:r>
          </a:p>
          <a:p>
            <a:pPr marL="633222" indent="-514350">
              <a:buFont typeface="Wingdings" pitchFamily="2" charset="2"/>
              <a:buChar char="ü"/>
            </a:pPr>
            <a:r>
              <a:rPr lang="en-IN" b="1" dirty="0"/>
              <a:t>NECROSIS OF  GUMS</a:t>
            </a:r>
          </a:p>
          <a:p>
            <a:pPr marL="633222" indent="-514350">
              <a:buFont typeface="Wingdings" pitchFamily="2" charset="2"/>
              <a:buChar char="ü"/>
            </a:pPr>
            <a:r>
              <a:rPr lang="en-IN" b="1" dirty="0"/>
              <a:t>SEQUESTRATION  OF  BONE  IN  MANDIBLE</a:t>
            </a:r>
          </a:p>
          <a:p>
            <a:pPr marL="633222" indent="-514350">
              <a:buFont typeface="Wingdings" pitchFamily="2" charset="2"/>
              <a:buChar char="ü"/>
            </a:pPr>
            <a:r>
              <a:rPr lang="en-IN" b="1" dirty="0"/>
              <a:t>OSTEOMYELITIS</a:t>
            </a:r>
          </a:p>
          <a:p>
            <a:pPr marL="633222" indent="-514350">
              <a:buFont typeface="Wingdings" pitchFamily="2" charset="2"/>
              <a:buChar char="ü"/>
            </a:pPr>
            <a:r>
              <a:rPr lang="en-IN" b="1" dirty="0"/>
              <a:t>MULTIPLE SINUS –FOUL PUS</a:t>
            </a:r>
          </a:p>
          <a:p>
            <a:pPr marL="633222" indent="-514350">
              <a:buFont typeface="Wingdings" pitchFamily="2" charset="2"/>
              <a:buChar char="ü"/>
            </a:pP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TO  REMEMBER.........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IN" sz="4400" b="1" dirty="0"/>
              <a:t> P – PHOSSY JAW , protoplasmic</a:t>
            </a:r>
          </a:p>
          <a:p>
            <a:pPr>
              <a:buNone/>
            </a:pPr>
            <a:r>
              <a:rPr lang="en-IN" sz="4400" b="1" dirty="0"/>
              <a:t> H -  HEMORRHAGE, hepatic.</a:t>
            </a:r>
          </a:p>
          <a:p>
            <a:pPr>
              <a:buNone/>
            </a:pPr>
            <a:r>
              <a:rPr lang="en-IN" sz="4400" b="1" dirty="0"/>
              <a:t> O – odour of GARLIC,  oxidation.</a:t>
            </a:r>
          </a:p>
          <a:p>
            <a:pPr>
              <a:buNone/>
            </a:pPr>
            <a:r>
              <a:rPr lang="en-IN" sz="4400" b="1" dirty="0"/>
              <a:t>  S  - sequestration ,spider  nave</a:t>
            </a:r>
          </a:p>
          <a:p>
            <a:pPr>
              <a:buNone/>
            </a:pPr>
            <a:r>
              <a:rPr lang="en-IN" sz="4400" b="1" dirty="0"/>
              <a:t>  Y   - yellow.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 </a:t>
            </a:r>
            <a:r>
              <a:rPr lang="en-IN" sz="7200" dirty="0"/>
              <a:t>			 </a:t>
            </a:r>
            <a:r>
              <a:rPr lang="en-IN" sz="7200" dirty="0">
                <a:solidFill>
                  <a:srgbClr val="0070C0"/>
                </a:solidFill>
              </a:rPr>
              <a:t>IODINE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IN" sz="3600" b="1" dirty="0"/>
              <a:t>Bluish  black, soft  &amp; scaly  crystals.</a:t>
            </a:r>
          </a:p>
          <a:p>
            <a:pPr>
              <a:buFont typeface="Wingdings" pitchFamily="2" charset="2"/>
              <a:buChar char="v"/>
            </a:pPr>
            <a:r>
              <a:rPr lang="en-IN" sz="3600" b="1" dirty="0"/>
              <a:t>Unpleasant  taste.</a:t>
            </a:r>
          </a:p>
          <a:p>
            <a:pPr>
              <a:buFont typeface="Wingdings" pitchFamily="2" charset="2"/>
              <a:buChar char="v"/>
            </a:pPr>
            <a:r>
              <a:rPr lang="en-IN" sz="3600" b="1" dirty="0"/>
              <a:t>Gives  of  violet  vapour  with a characteristic  odour.</a:t>
            </a:r>
          </a:p>
          <a:p>
            <a:pPr>
              <a:buFont typeface="Wingdings" pitchFamily="2" charset="2"/>
              <a:buChar char="v"/>
            </a:pPr>
            <a:r>
              <a:rPr lang="en-IN" sz="3600" b="1" dirty="0"/>
              <a:t>Protoplasmic  poison fixing  protein  &amp; causing  necrosis.</a:t>
            </a:r>
          </a:p>
          <a:p>
            <a:pPr>
              <a:buFont typeface="Wingdings" pitchFamily="2" charset="2"/>
              <a:buChar char="v"/>
            </a:pPr>
            <a:r>
              <a:rPr lang="en-IN" sz="3600" b="1" dirty="0"/>
              <a:t>Vapours  irritate  respiratory  tract producing  glottic &amp;  pulmonary oedema.</a:t>
            </a:r>
          </a:p>
          <a:p>
            <a:pPr>
              <a:buFont typeface="Wingdings" pitchFamily="2" charset="2"/>
              <a:buChar char="v"/>
            </a:pPr>
            <a:r>
              <a:rPr lang="en-IN" sz="3600" b="1" dirty="0"/>
              <a:t>In  solid form  it  is an  acid  corrosive</a:t>
            </a:r>
            <a:r>
              <a:rPr lang="en-IN" dirty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	</a:t>
            </a:r>
            <a:r>
              <a:rPr lang="en-IN" dirty="0">
                <a:solidFill>
                  <a:srgbClr val="0070C0"/>
                </a:solidFill>
              </a:rPr>
              <a:t>IODISM – chronic  poisoning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3600" b="1" dirty="0"/>
              <a:t>Frontal  sinus  pain, running nose, conjunctivitis, bronchial  catarrh, salivation, nausea ,vomiting, purging, emaciation , lymphadenopathy parotid swelling (iodidemumps), wasting  of  breasts, testis  etc  &amp;  acne &amp; erythematous  patches  on  the  skin, urticaria etc (ioderma)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187</TotalTime>
  <Words>668</Words>
  <Application>Microsoft Office PowerPoint</Application>
  <PresentationFormat>On-screen Show (4:3)</PresentationFormat>
  <Paragraphs>105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Arial Black</vt:lpstr>
      <vt:lpstr>Calibri</vt:lpstr>
      <vt:lpstr>Corbel</vt:lpstr>
      <vt:lpstr>Times New Roman</vt:lpstr>
      <vt:lpstr>Wingdings</vt:lpstr>
      <vt:lpstr>Wingdings 2</vt:lpstr>
      <vt:lpstr>Wingdings 3</vt:lpstr>
      <vt:lpstr>Module</vt:lpstr>
      <vt:lpstr>INORGANIC  IRRITANTS</vt:lpstr>
      <vt:lpstr>PHOSPHORUS</vt:lpstr>
      <vt:lpstr>Acute   poisoning-heart</vt:lpstr>
      <vt:lpstr>a/c poisoning  cont..........</vt:lpstr>
      <vt:lpstr>Liver of  phosphorus  &amp; acute  yellow  atrophy.</vt:lpstr>
      <vt:lpstr>Phossy  jaw (GLASS JAW) – chronic phosphorus poisoning</vt:lpstr>
      <vt:lpstr>TO  REMEMBER.........</vt:lpstr>
      <vt:lpstr>      IODINE</vt:lpstr>
      <vt:lpstr> IODISM – chronic  poisoning</vt:lpstr>
      <vt:lpstr>                  CHLORINE</vt:lpstr>
      <vt:lpstr>IRRITANT  MECHANICAL POISON</vt:lpstr>
      <vt:lpstr>Treatment  &amp;  pm appearance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INORGANIC  IRRITANTS</dc:title>
  <dc:creator>DRSANJUDINESH</dc:creator>
  <cp:lastModifiedBy>salini C</cp:lastModifiedBy>
  <cp:revision>45</cp:revision>
  <dcterms:created xsi:type="dcterms:W3CDTF">2006-08-16T00:00:00Z</dcterms:created>
  <dcterms:modified xsi:type="dcterms:W3CDTF">2021-01-27T07:22:23Z</dcterms:modified>
</cp:coreProperties>
</file>